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9"/>
  </p:notesMasterIdLst>
  <p:sldIdLst>
    <p:sldId id="256" r:id="rId2"/>
    <p:sldId id="257" r:id="rId3"/>
    <p:sldId id="258" r:id="rId4"/>
    <p:sldId id="274" r:id="rId5"/>
    <p:sldId id="260" r:id="rId6"/>
    <p:sldId id="261" r:id="rId7"/>
    <p:sldId id="262" r:id="rId8"/>
    <p:sldId id="271" r:id="rId9"/>
    <p:sldId id="263" r:id="rId10"/>
    <p:sldId id="264" r:id="rId11"/>
    <p:sldId id="272" r:id="rId12"/>
    <p:sldId id="273" r:id="rId13"/>
    <p:sldId id="265" r:id="rId14"/>
    <p:sldId id="266" r:id="rId15"/>
    <p:sldId id="275"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048" y="-1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2252513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9858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5f925aa7f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500"/>
              </a:spcBef>
              <a:spcAft>
                <a:spcPts val="0"/>
              </a:spcAft>
              <a:buNone/>
            </a:pPr>
            <a:endParaRPr/>
          </a:p>
        </p:txBody>
      </p:sp>
      <p:sp>
        <p:nvSpPr>
          <p:cNvPr id="106" name="Google Shape;106;g5f925aa7f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713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5f9d3fab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5f9d3fab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8945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1150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7557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8118075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268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7715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74199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9838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2384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174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1983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0958881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44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52706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73203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onlinelibrary.wiley.com/doi/10.1002/ajcp.1228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Times New Roman"/>
              <a:buNone/>
            </a:pPr>
            <a:r>
              <a:rPr lang="en-US" sz="5400" b="1">
                <a:latin typeface="Times New Roman"/>
                <a:ea typeface="Times New Roman"/>
                <a:cs typeface="Times New Roman"/>
                <a:sym typeface="Times New Roman"/>
              </a:rPr>
              <a:t>Social and Political Change</a:t>
            </a:r>
            <a:br>
              <a:rPr lang="en-US" sz="5400" b="1">
                <a:latin typeface="Times New Roman"/>
                <a:ea typeface="Times New Roman"/>
                <a:cs typeface="Times New Roman"/>
                <a:sym typeface="Times New Roman"/>
              </a:rPr>
            </a:br>
            <a:r>
              <a:rPr lang="en-US" sz="5400" b="1"/>
              <a:t/>
            </a:r>
            <a:br>
              <a:rPr lang="en-US" sz="5400" b="1"/>
            </a:br>
            <a:r>
              <a:rPr lang="en-US" sz="4410">
                <a:latin typeface="Times New Roman"/>
                <a:ea typeface="Times New Roman"/>
                <a:cs typeface="Times New Roman"/>
                <a:sym typeface="Times New Roman"/>
              </a:rPr>
              <a:t>Chapter 17 Overview</a:t>
            </a:r>
            <a:endParaRPr sz="5400">
              <a:latin typeface="Times New Roman"/>
              <a:ea typeface="Times New Roman"/>
              <a:cs typeface="Times New Roman"/>
              <a:sym typeface="Times New Roman"/>
            </a:endParaRPr>
          </a:p>
        </p:txBody>
      </p:sp>
      <p:sp>
        <p:nvSpPr>
          <p:cNvPr id="85" name="Google Shape;85;p13"/>
          <p:cNvSpPr txBox="1">
            <a:spLocks noGrp="1"/>
          </p:cNvSpPr>
          <p:nvPr>
            <p:ph type="subTitle" idx="1"/>
          </p:nvPr>
        </p:nvSpPr>
        <p:spPr>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800"/>
              <a:buNone/>
            </a:pPr>
            <a:r>
              <a:rPr lang="en-US">
                <a:latin typeface="Times New Roman"/>
                <a:ea typeface="Times New Roman"/>
                <a:cs typeface="Times New Roman"/>
                <a:sym typeface="Times New Roman"/>
              </a:rPr>
              <a:t>Brad D. Olson, Jack F. O'Brien, and Ericka D. Mingo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Chapter 17 Learning Objectives</a:t>
            </a:r>
            <a:endParaRPr/>
          </a:p>
        </p:txBody>
      </p:sp>
      <p:sp>
        <p:nvSpPr>
          <p:cNvPr id="91" name="Google Shape;91;p14"/>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chemeClr val="dk1"/>
              </a:buClr>
              <a:buSzPts val="3200"/>
              <a:buFont typeface="Times New Roman"/>
              <a:buAutoNum type="arabicPeriod"/>
            </a:pPr>
            <a:r>
              <a:rPr lang="en-US" sz="3200">
                <a:latin typeface="Times New Roman"/>
                <a:ea typeface="Times New Roman"/>
                <a:cs typeface="Times New Roman"/>
                <a:sym typeface="Times New Roman"/>
              </a:rPr>
              <a:t>Understand characteristics of dehumanizing and harmful societal structures</a:t>
            </a:r>
            <a:endParaRPr>
              <a:latin typeface="Times New Roman"/>
              <a:ea typeface="Times New Roman"/>
              <a:cs typeface="Times New Roman"/>
              <a:sym typeface="Times New Roman"/>
            </a:endParaRPr>
          </a:p>
          <a:p>
            <a:pPr marL="514350" lvl="0" indent="-514350" algn="l" rtl="0">
              <a:lnSpc>
                <a:spcPct val="90000"/>
              </a:lnSpc>
              <a:spcBef>
                <a:spcPts val="1000"/>
              </a:spcBef>
              <a:spcAft>
                <a:spcPts val="0"/>
              </a:spcAft>
              <a:buClr>
                <a:schemeClr val="dk1"/>
              </a:buClr>
              <a:buSzPts val="3200"/>
              <a:buFont typeface="Times New Roman"/>
              <a:buAutoNum type="arabicPeriod"/>
            </a:pPr>
            <a:r>
              <a:rPr lang="en-US" sz="3200">
                <a:latin typeface="Times New Roman"/>
                <a:ea typeface="Times New Roman"/>
                <a:cs typeface="Times New Roman"/>
                <a:sym typeface="Times New Roman"/>
              </a:rPr>
              <a:t>Understand which means are most effective to reduce harm when engaged in social and political change processes</a:t>
            </a:r>
            <a:endParaRPr>
              <a:latin typeface="Times New Roman"/>
              <a:ea typeface="Times New Roman"/>
              <a:cs typeface="Times New Roman"/>
              <a:sym typeface="Times New Roman"/>
            </a:endParaRPr>
          </a:p>
          <a:p>
            <a:pPr marL="514350" lvl="0" indent="-514350" algn="l" rtl="0">
              <a:lnSpc>
                <a:spcPct val="90000"/>
              </a:lnSpc>
              <a:spcBef>
                <a:spcPts val="1000"/>
              </a:spcBef>
              <a:spcAft>
                <a:spcPts val="0"/>
              </a:spcAft>
              <a:buClr>
                <a:schemeClr val="dk1"/>
              </a:buClr>
              <a:buSzPts val="3200"/>
              <a:buFont typeface="Times New Roman"/>
              <a:buAutoNum type="arabicPeriod"/>
            </a:pPr>
            <a:r>
              <a:rPr lang="en-US" sz="3200">
                <a:latin typeface="Times New Roman"/>
                <a:ea typeface="Times New Roman"/>
                <a:cs typeface="Times New Roman"/>
                <a:sym typeface="Times New Roman"/>
              </a:rPr>
              <a:t>Understand how to engage in sustainable forms of activism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Understanding the Long Game </a:t>
            </a:r>
            <a:endParaRPr/>
          </a:p>
        </p:txBody>
      </p:sp>
      <p:sp>
        <p:nvSpPr>
          <p:cNvPr id="97" name="Google Shape;97;p1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Community psychologists, particularly ones engaged in activism, work to use psychology to confront oppressive people, groups, and organizations</a:t>
            </a:r>
            <a:endParaRPr/>
          </a:p>
          <a:p>
            <a:pPr marL="228600" lvl="0" indent="-3048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Encourage processes that allow communities to work toward a greater sense of empowerment</a:t>
            </a:r>
            <a:endParaRPr/>
          </a:p>
          <a:p>
            <a:pPr marL="228600" lvl="0" indent="-3048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Also turn attention toward those who are responsible for dehumanizing structures in society</a:t>
            </a:r>
            <a:endParaRPr/>
          </a:p>
          <a:p>
            <a:pPr marL="1143000" lvl="2" indent="-228600" algn="l" rtl="0">
              <a:lnSpc>
                <a:spcPct val="90000"/>
              </a:lnSpc>
              <a:spcBef>
                <a:spcPts val="0"/>
              </a:spcBef>
              <a:spcAft>
                <a:spcPts val="0"/>
              </a:spcAft>
              <a:buClr>
                <a:schemeClr val="dk1"/>
              </a:buClr>
              <a:buSzPts val="3000"/>
              <a:buFont typeface="Courier New"/>
              <a:buChar char="■"/>
            </a:pPr>
            <a:r>
              <a:rPr lang="en-US" sz="3000">
                <a:latin typeface="Times New Roman"/>
                <a:ea typeface="Times New Roman"/>
                <a:cs typeface="Times New Roman"/>
                <a:sym typeface="Times New Roman"/>
              </a:rPr>
              <a:t>Those with power and influence in society who maintain the status quo by inflicting harm on those who lack basic resources and opportunity in society</a:t>
            </a:r>
            <a:endParaRPr sz="30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Community Psychology and Oppression</a:t>
            </a:r>
            <a:endParaRPr/>
          </a:p>
        </p:txBody>
      </p:sp>
      <p:sp>
        <p:nvSpPr>
          <p:cNvPr id="103" name="Google Shape;103;p16"/>
          <p:cNvSpPr txBox="1">
            <a:spLocks noGrp="1"/>
          </p:cNvSpPr>
          <p:nvPr>
            <p:ph idx="1"/>
          </p:nvPr>
        </p:nvSpPr>
        <p:spPr>
          <a:xfrm>
            <a:off x="164592" y="1306286"/>
            <a:ext cx="9692640" cy="4873851"/>
          </a:xfrm>
          <a:prstGeom prst="rect">
            <a:avLst/>
          </a:prstGeom>
          <a:noFill/>
          <a:ln>
            <a:noFill/>
          </a:ln>
        </p:spPr>
        <p:txBody>
          <a:bodyPr spcFirstLastPara="1" wrap="square" lIns="91425" tIns="45700" rIns="91425" bIns="45700" anchor="t" anchorCtr="0">
            <a:noAutofit/>
          </a:bodyPr>
          <a:lstStyle/>
          <a:p>
            <a:pPr marL="228600" lvl="0" indent="-228600" algn="l" rtl="0">
              <a:spcBef>
                <a:spcPts val="1000"/>
              </a:spcBef>
              <a:spcAft>
                <a:spcPts val="0"/>
              </a:spcAft>
              <a:buSzPts val="3000"/>
              <a:buFont typeface="Noto Sans Symbols"/>
              <a:buChar char="•"/>
            </a:pPr>
            <a:r>
              <a:rPr lang="en-US" sz="3000" b="1" dirty="0">
                <a:latin typeface="Times New Roman"/>
                <a:ea typeface="Times New Roman"/>
                <a:cs typeface="Times New Roman"/>
                <a:sym typeface="Times New Roman"/>
              </a:rPr>
              <a:t>The Oppressor:</a:t>
            </a:r>
            <a:r>
              <a:rPr lang="en-US" sz="3000" dirty="0">
                <a:latin typeface="Times New Roman"/>
                <a:ea typeface="Times New Roman"/>
                <a:cs typeface="Times New Roman"/>
                <a:sym typeface="Times New Roman"/>
              </a:rPr>
              <a:t> The group of individuals who have the power, influence, and power structures in place that further their goals while taking away the rights, needs, and resources of others</a:t>
            </a:r>
            <a:endParaRPr dirty="0"/>
          </a:p>
          <a:p>
            <a:pPr marL="228600" lvl="0" indent="-228600" algn="l" rtl="0">
              <a:spcBef>
                <a:spcPts val="0"/>
              </a:spcBef>
              <a:spcAft>
                <a:spcPts val="0"/>
              </a:spcAft>
              <a:buSzPts val="3000"/>
              <a:buFont typeface="Noto Sans Symbols"/>
              <a:buChar char="•"/>
            </a:pPr>
            <a:r>
              <a:rPr lang="en-US" sz="3000" b="1" dirty="0">
                <a:latin typeface="Times New Roman"/>
                <a:ea typeface="Times New Roman"/>
                <a:cs typeface="Times New Roman"/>
                <a:sym typeface="Times New Roman"/>
              </a:rPr>
              <a:t>The Oppressed:</a:t>
            </a:r>
            <a:r>
              <a:rPr lang="en-US" sz="3000" dirty="0">
                <a:latin typeface="Times New Roman"/>
                <a:ea typeface="Times New Roman"/>
                <a:cs typeface="Times New Roman"/>
                <a:sym typeface="Times New Roman"/>
              </a:rPr>
              <a:t> The group of individuals who do not benefit from the power structures in society and lack basic resources, rights, treatment, and opportunity in society</a:t>
            </a:r>
            <a:endParaRPr sz="3000" dirty="0">
              <a:latin typeface="Times New Roman"/>
              <a:ea typeface="Times New Roman"/>
              <a:cs typeface="Times New Roman"/>
              <a:sym typeface="Times New Roman"/>
            </a:endParaRPr>
          </a:p>
        </p:txBody>
      </p:sp>
    </p:spTree>
    <p:extLst>
      <p:ext uri="{BB962C8B-B14F-4D97-AF65-F5344CB8AC3E}">
        <p14:creationId xmlns:p14="http://schemas.microsoft.com/office/powerpoint/2010/main" val="2793014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Community Psychology and Oppression, cont.</a:t>
            </a:r>
            <a:endParaRPr/>
          </a:p>
        </p:txBody>
      </p:sp>
      <p:sp>
        <p:nvSpPr>
          <p:cNvPr id="109" name="Google Shape;109;p1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304800" algn="l" rtl="0">
              <a:spcBef>
                <a:spcPts val="0"/>
              </a:spcBef>
              <a:spcAft>
                <a:spcPts val="0"/>
              </a:spcAft>
              <a:buSzPts val="3000"/>
              <a:buFont typeface="Noto Sans Symbols"/>
              <a:buChar char="•"/>
            </a:pPr>
            <a:r>
              <a:rPr lang="en-US" sz="3000" dirty="0">
                <a:latin typeface="Times New Roman"/>
                <a:ea typeface="Times New Roman"/>
                <a:cs typeface="Times New Roman"/>
                <a:sym typeface="Times New Roman"/>
              </a:rPr>
              <a:t>Community psychologists must pay attention to both the oppressed and the oppressors when clearing paths to liberation through social justice</a:t>
            </a:r>
            <a:endParaRPr sz="3000" dirty="0">
              <a:latin typeface="Times New Roman"/>
              <a:ea typeface="Times New Roman"/>
              <a:cs typeface="Times New Roman"/>
              <a:sym typeface="Times New Roman"/>
            </a:endParaRPr>
          </a:p>
          <a:p>
            <a:pPr marL="228600" lvl="0" indent="-304800" algn="l" rtl="0">
              <a:spcBef>
                <a:spcPts val="0"/>
              </a:spcBef>
              <a:spcAft>
                <a:spcPts val="0"/>
              </a:spcAft>
              <a:buSzPts val="3000"/>
              <a:buFont typeface="Noto Sans Symbols"/>
              <a:buChar char="•"/>
            </a:pPr>
            <a:r>
              <a:rPr lang="en-US" sz="3000" dirty="0">
                <a:latin typeface="Times New Roman"/>
                <a:ea typeface="Times New Roman"/>
                <a:cs typeface="Times New Roman"/>
                <a:sym typeface="Times New Roman"/>
              </a:rPr>
              <a:t>Community psychologists can work with community members to help them identify aspects of structural violence in order to change those structures </a:t>
            </a:r>
            <a:endParaRPr sz="3000" dirty="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Use of Participatory Means</a:t>
            </a:r>
            <a:endParaRPr/>
          </a:p>
        </p:txBody>
      </p:sp>
      <p:sp>
        <p:nvSpPr>
          <p:cNvPr id="115" name="Google Shape;115;p18"/>
          <p:cNvSpPr txBox="1">
            <a:spLocks noGrp="1"/>
          </p:cNvSpPr>
          <p:nvPr>
            <p:ph idx="1"/>
          </p:nvPr>
        </p:nvSpPr>
        <p:spPr>
          <a:xfrm>
            <a:off x="838200" y="1537675"/>
            <a:ext cx="10515600" cy="4351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Community psychologists can align themselves with those in oppressive contexts and collaboratively start directing their attention to dehumanizing structures</a:t>
            </a:r>
            <a:endParaRPr dirty="0"/>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It is important to work “with” and not “for” community members</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Rappaport’s </a:t>
            </a:r>
            <a:r>
              <a:rPr lang="en-US" sz="3000" b="1" dirty="0">
                <a:latin typeface="Times New Roman"/>
                <a:ea typeface="Times New Roman"/>
                <a:cs typeface="Times New Roman"/>
                <a:sym typeface="Times New Roman"/>
              </a:rPr>
              <a:t>Third Way of Empowerment </a:t>
            </a:r>
            <a:r>
              <a:rPr lang="en-US" sz="3000" dirty="0">
                <a:latin typeface="Times New Roman"/>
                <a:ea typeface="Times New Roman"/>
                <a:cs typeface="Times New Roman"/>
                <a:sym typeface="Times New Roman"/>
              </a:rPr>
              <a:t>offers a way to balance both the needs and rights of community partners with an aim toward true empowerment</a:t>
            </a:r>
            <a:endParaRPr dirty="0"/>
          </a:p>
          <a:p>
            <a:pPr marL="1143000" lvl="2" indent="-228600" algn="l" rtl="0">
              <a:lnSpc>
                <a:spcPct val="90000"/>
              </a:lnSpc>
              <a:spcBef>
                <a:spcPts val="0"/>
              </a:spcBef>
              <a:spcAft>
                <a:spcPts val="0"/>
              </a:spcAft>
              <a:buClr>
                <a:schemeClr val="dk1"/>
              </a:buClr>
              <a:buSzPts val="3000"/>
              <a:buFont typeface="Courier New"/>
              <a:buChar char="○"/>
            </a:pPr>
            <a:r>
              <a:rPr lang="en-US" sz="3000" dirty="0">
                <a:latin typeface="Times New Roman"/>
                <a:ea typeface="Times New Roman"/>
                <a:cs typeface="Times New Roman"/>
                <a:sym typeface="Times New Roman"/>
              </a:rPr>
              <a:t>This is achieved through repetitive dialogue, non-hierarchical organization, and having mutually agreed upon goals</a:t>
            </a:r>
            <a:endParaRPr dirty="0"/>
          </a:p>
          <a:p>
            <a:pPr marL="1143000" lvl="2" indent="-228600" algn="l" rtl="0">
              <a:lnSpc>
                <a:spcPct val="90000"/>
              </a:lnSpc>
              <a:spcBef>
                <a:spcPts val="0"/>
              </a:spcBef>
              <a:spcAft>
                <a:spcPts val="0"/>
              </a:spcAft>
              <a:buClr>
                <a:schemeClr val="dk1"/>
              </a:buClr>
              <a:buSzPts val="3000"/>
              <a:buFont typeface="Courier New"/>
              <a:buChar char="○"/>
            </a:pPr>
            <a:r>
              <a:rPr lang="en-US" sz="3000" dirty="0">
                <a:latin typeface="Times New Roman"/>
                <a:ea typeface="Times New Roman"/>
                <a:cs typeface="Times New Roman"/>
                <a:sym typeface="Times New Roman"/>
              </a:rPr>
              <a:t>By embracing </a:t>
            </a:r>
            <a:r>
              <a:rPr lang="en-US" sz="3000" b="1" dirty="0">
                <a:latin typeface="Times New Roman"/>
                <a:ea typeface="Times New Roman"/>
                <a:cs typeface="Times New Roman"/>
                <a:sym typeface="Times New Roman"/>
              </a:rPr>
              <a:t>paradox</a:t>
            </a:r>
            <a:r>
              <a:rPr lang="en-US" sz="3000" dirty="0">
                <a:latin typeface="Times New Roman"/>
                <a:ea typeface="Times New Roman"/>
                <a:cs typeface="Times New Roman"/>
                <a:sym typeface="Times New Roman"/>
              </a:rPr>
              <a:t>, attention is paid to all sides of an issue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664713" y="0"/>
            <a:ext cx="9692640" cy="13255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dirty="0">
                <a:latin typeface="Times New Roman"/>
                <a:ea typeface="Times New Roman"/>
                <a:cs typeface="Times New Roman"/>
                <a:sym typeface="Times New Roman"/>
              </a:rPr>
              <a:t>Means Matter</a:t>
            </a:r>
            <a:endParaRPr dirty="0"/>
          </a:p>
        </p:txBody>
      </p:sp>
      <p:sp>
        <p:nvSpPr>
          <p:cNvPr id="121" name="Google Shape;121;p19"/>
          <p:cNvSpPr txBox="1">
            <a:spLocks noGrp="1"/>
          </p:cNvSpPr>
          <p:nvPr>
            <p:ph idx="1"/>
          </p:nvPr>
        </p:nvSpPr>
        <p:spPr>
          <a:xfrm>
            <a:off x="164593" y="1184988"/>
            <a:ext cx="9692640" cy="499514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 means matter for an activism campaign </a:t>
            </a:r>
            <a:endParaRPr dirty="0"/>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Community psychologists can:</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Learn from community members</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Co-design research projects with </a:t>
            </a:r>
            <a:br>
              <a:rPr lang="en-US" sz="3000" dirty="0">
                <a:latin typeface="Times New Roman"/>
                <a:ea typeface="Times New Roman"/>
                <a:cs typeface="Times New Roman"/>
                <a:sym typeface="Times New Roman"/>
              </a:rPr>
            </a:br>
            <a:r>
              <a:rPr lang="en-US" sz="3000" dirty="0">
                <a:latin typeface="Times New Roman"/>
                <a:ea typeface="Times New Roman"/>
                <a:cs typeface="Times New Roman"/>
                <a:sym typeface="Times New Roman"/>
              </a:rPr>
              <a:t>community members</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Engage in activism with agreed upon goals</a:t>
            </a:r>
            <a:endParaRPr dirty="0"/>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 ethics, morals, and values held by the community psychologist are vital to ensure the actions taken during a campaign do not compromise the end goal</a:t>
            </a:r>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Alinsky vs </a:t>
            </a:r>
            <a:r>
              <a:rPr lang="en-US" sz="3000" dirty="0" err="1">
                <a:latin typeface="Times New Roman"/>
                <a:ea typeface="Times New Roman"/>
                <a:cs typeface="Times New Roman"/>
                <a:sym typeface="Times New Roman"/>
              </a:rPr>
              <a:t>Ghandi</a:t>
            </a:r>
            <a:endParaRPr lang="en-US" sz="3000" dirty="0">
              <a:latin typeface="Times New Roman"/>
              <a:ea typeface="Times New Roman"/>
              <a:cs typeface="Times New Roman"/>
              <a:sym typeface="Times New Roman"/>
            </a:endParaRPr>
          </a:p>
          <a:p>
            <a:pPr marL="228600" lvl="0" indent="-228600" algn="l" rtl="0">
              <a:lnSpc>
                <a:spcPct val="90000"/>
              </a:lnSpc>
              <a:spcBef>
                <a:spcPts val="0"/>
              </a:spcBef>
              <a:spcAft>
                <a:spcPts val="0"/>
              </a:spcAft>
              <a:buClr>
                <a:schemeClr val="dk1"/>
              </a:buClr>
              <a:buSzPts val="3000"/>
              <a:buFont typeface="Noto Sans Symbols"/>
              <a:buChar char="•"/>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Means Matter, cont.</a:t>
            </a:r>
            <a:endParaRPr/>
          </a:p>
        </p:txBody>
      </p:sp>
      <p:sp>
        <p:nvSpPr>
          <p:cNvPr id="137" name="Google Shape;137;p21"/>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Community psychologists should think critically when partnering with community members</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Make sure not to contribute to the further stigmatization of oppressed community members</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Help community members deal with oppressive factors that they encounter in their daily lives</a:t>
            </a:r>
            <a:endParaRPr dirty="0"/>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 self-examination, or </a:t>
            </a:r>
            <a:r>
              <a:rPr lang="en-US" sz="3000" b="1" dirty="0">
                <a:latin typeface="Times New Roman"/>
                <a:ea typeface="Times New Roman"/>
                <a:cs typeface="Times New Roman"/>
                <a:sym typeface="Times New Roman"/>
              </a:rPr>
              <a:t>self-purification</a:t>
            </a:r>
            <a:r>
              <a:rPr lang="en-US" sz="3000" dirty="0">
                <a:latin typeface="Times New Roman"/>
                <a:ea typeface="Times New Roman"/>
                <a:cs typeface="Times New Roman"/>
                <a:sym typeface="Times New Roman"/>
              </a:rPr>
              <a:t> process, is necessary for successful activism</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An honest look at one’s motivations, flaws, biases, and virtues</a:t>
            </a:r>
            <a:endParaRPr dirty="0"/>
          </a:p>
        </p:txBody>
      </p:sp>
    </p:spTree>
    <p:extLst>
      <p:ext uri="{BB962C8B-B14F-4D97-AF65-F5344CB8AC3E}">
        <p14:creationId xmlns:p14="http://schemas.microsoft.com/office/powerpoint/2010/main" val="3222752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Class Activity</a:t>
            </a:r>
            <a:endParaRPr/>
          </a:p>
        </p:txBody>
      </p:sp>
      <p:sp>
        <p:nvSpPr>
          <p:cNvPr id="129" name="Google Shape;129;p20"/>
          <p:cNvSpPr txBox="1">
            <a:spLocks noGrp="1"/>
          </p:cNvSpPr>
          <p:nvPr>
            <p:ph sz="half"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 text argued that the ends never justify the means. Do you agree with this statement? </a:t>
            </a:r>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Reflect on why or why not.</a:t>
            </a:r>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Alinsky vs </a:t>
            </a:r>
            <a:r>
              <a:rPr lang="en-US" sz="3000" dirty="0" err="1">
                <a:latin typeface="Times New Roman"/>
                <a:ea typeface="Times New Roman"/>
                <a:cs typeface="Times New Roman"/>
                <a:sym typeface="Times New Roman"/>
              </a:rPr>
              <a:t>Ghandi</a:t>
            </a:r>
            <a:r>
              <a:rPr lang="en-US" sz="3000" dirty="0">
                <a:latin typeface="Times New Roman"/>
                <a:ea typeface="Times New Roman"/>
                <a:cs typeface="Times New Roman"/>
                <a:sym typeface="Times New Roman"/>
              </a:rPr>
              <a:t>- which is best?</a:t>
            </a:r>
            <a:endParaRPr sz="3000" dirty="0">
              <a:latin typeface="Times New Roman"/>
              <a:ea typeface="Times New Roman"/>
              <a:cs typeface="Times New Roman"/>
              <a:sym typeface="Times New Roman"/>
            </a:endParaRPr>
          </a:p>
        </p:txBody>
      </p:sp>
      <p:sp>
        <p:nvSpPr>
          <p:cNvPr id="2" name="Content Placeholder 1">
            <a:extLst>
              <a:ext uri="{FF2B5EF4-FFF2-40B4-BE49-F238E27FC236}">
                <a16:creationId xmlns:a16="http://schemas.microsoft.com/office/drawing/2014/main" xmlns="" id="{FCAC2EB9-3E8B-4EE1-8A1B-D1D8C0DD6240}"/>
              </a:ext>
            </a:extLst>
          </p:cNvPr>
          <p:cNvSpPr>
            <a:spLocks noGrp="1"/>
          </p:cNvSpPr>
          <p:nvPr>
            <p:ph sz="half" idx="2"/>
          </p:nvPr>
        </p:nvSpPr>
        <p:spPr/>
        <p:txBody>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 self assessment process, is necessary for successful activism</a:t>
            </a:r>
            <a:endParaRPr lang="en-US"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An honest look at one’s motivations, flaws, biases, and virtues</a:t>
            </a:r>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cs typeface="Times New Roman"/>
                <a:sym typeface="Times New Roman"/>
              </a:rPr>
              <a:t>How do your attributes prepare or not prepare you for community psychology roles?</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dirty="0">
                <a:latin typeface="Times New Roman"/>
                <a:ea typeface="Times New Roman"/>
                <a:cs typeface="Times New Roman"/>
                <a:sym typeface="Times New Roman"/>
              </a:rPr>
              <a:t>Shared Power</a:t>
            </a:r>
            <a:endParaRPr dirty="0"/>
          </a:p>
        </p:txBody>
      </p:sp>
      <p:sp>
        <p:nvSpPr>
          <p:cNvPr id="137" name="Google Shape;137;p21"/>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2800" dirty="0"/>
              <a:t>Those with power in a group (e.g. leaders) must develop opportunities for others to confront common and harmful narratives, learn from diverse voices, and understand how individuals and institutions benefit from inequality as the status quo.</a:t>
            </a:r>
          </a:p>
          <a:p>
            <a:pPr marL="228600" lvl="0" indent="-228600" algn="l" rtl="0">
              <a:lnSpc>
                <a:spcPct val="90000"/>
              </a:lnSpc>
              <a:spcBef>
                <a:spcPts val="0"/>
              </a:spcBef>
              <a:spcAft>
                <a:spcPts val="0"/>
              </a:spcAft>
              <a:buClr>
                <a:schemeClr val="dk1"/>
              </a:buClr>
              <a:buSzPts val="3000"/>
              <a:buFont typeface="Noto Sans Symbols"/>
              <a:buChar char="•"/>
            </a:pPr>
            <a:r>
              <a:rPr lang="en-US" sz="2800" dirty="0"/>
              <a:t>Participatory Research Projects help us confront our assumptions by taking us out of our own “comfort zone.”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dirty="0">
                <a:latin typeface="Times New Roman"/>
                <a:ea typeface="Times New Roman"/>
                <a:cs typeface="Times New Roman"/>
                <a:sym typeface="Times New Roman"/>
              </a:rPr>
              <a:t>Shared Power in Publication</a:t>
            </a:r>
            <a:endParaRPr dirty="0"/>
          </a:p>
        </p:txBody>
      </p:sp>
      <p:sp>
        <p:nvSpPr>
          <p:cNvPr id="137" name="Google Shape;137;p21"/>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2800" dirty="0"/>
              <a:t>There are bound to be different roles in larger-scale discussions and social justice projects. Those selected to represent the many have a responsibility to ensure that they represent their group and fairly integrate non-dominant perspectives into the representation. One specific way to achieve this is by selecting primary authors and asking other key stakeholders to review drafts of the final report at several points within the writing process.</a:t>
            </a:r>
          </a:p>
        </p:txBody>
      </p:sp>
    </p:spTree>
    <p:extLst>
      <p:ext uri="{BB962C8B-B14F-4D97-AF65-F5344CB8AC3E}">
        <p14:creationId xmlns:p14="http://schemas.microsoft.com/office/powerpoint/2010/main" val="2516392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692705" y="0"/>
            <a:ext cx="9692640" cy="110101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dirty="0">
                <a:latin typeface="Times New Roman"/>
                <a:ea typeface="Times New Roman"/>
                <a:cs typeface="Times New Roman"/>
                <a:sym typeface="Times New Roman"/>
              </a:rPr>
              <a:t>Decolonization</a:t>
            </a:r>
            <a:br>
              <a:rPr lang="en-US" dirty="0">
                <a:latin typeface="Times New Roman"/>
                <a:ea typeface="Times New Roman"/>
                <a:cs typeface="Times New Roman"/>
                <a:sym typeface="Times New Roman"/>
              </a:rPr>
            </a:br>
            <a:endParaRPr dirty="0"/>
          </a:p>
        </p:txBody>
      </p:sp>
      <p:sp>
        <p:nvSpPr>
          <p:cNvPr id="137" name="Google Shape;137;p21"/>
          <p:cNvSpPr txBox="1">
            <a:spLocks noGrp="1"/>
          </p:cNvSpPr>
          <p:nvPr>
            <p:ph idx="1"/>
          </p:nvPr>
        </p:nvSpPr>
        <p:spPr>
          <a:xfrm>
            <a:off x="242597" y="662473"/>
            <a:ext cx="10748864" cy="5243805"/>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2800" dirty="0"/>
              <a:t>Decolonization is a process of examining and undoing unearned privilege resulting from historical and present day injustice.</a:t>
            </a:r>
            <a:br>
              <a:rPr lang="en-US" sz="2800" dirty="0"/>
            </a:br>
            <a:r>
              <a:rPr lang="en-US" sz="2800" dirty="0"/>
              <a:t>────</a:t>
            </a:r>
            <a:br>
              <a:rPr lang="en-US" sz="2800" dirty="0"/>
            </a:br>
            <a:r>
              <a:rPr lang="en-US" sz="2800" dirty="0"/>
              <a:t>As a process, decolonization can push students from apathy to develop a sense of activism.</a:t>
            </a:r>
          </a:p>
          <a:p>
            <a:pPr marL="228600" lvl="0" indent="-228600" algn="l" rtl="0">
              <a:lnSpc>
                <a:spcPct val="90000"/>
              </a:lnSpc>
              <a:spcBef>
                <a:spcPts val="0"/>
              </a:spcBef>
              <a:spcAft>
                <a:spcPts val="0"/>
              </a:spcAft>
              <a:buClr>
                <a:schemeClr val="dk1"/>
              </a:buClr>
              <a:buSzPts val="3000"/>
              <a:buFont typeface="Noto Sans Symbols"/>
              <a:buChar char="•"/>
            </a:pPr>
            <a:r>
              <a:rPr lang="en-US" sz="2800" dirty="0"/>
              <a:t>Decolonization is a reclaimed historical term that is related to, but different from, social justice. It is a process of thoughtfully removing the leftover impacts of oppression. Communities can decolonize by deconstructing hierarchies and other social structures that support a discriminatory status quo.</a:t>
            </a:r>
          </a:p>
        </p:txBody>
      </p:sp>
      <p:sp>
        <p:nvSpPr>
          <p:cNvPr id="2" name="TextBox 1">
            <a:extLst>
              <a:ext uri="{FF2B5EF4-FFF2-40B4-BE49-F238E27FC236}">
                <a16:creationId xmlns:a16="http://schemas.microsoft.com/office/drawing/2014/main" xmlns="" id="{380CD585-FE0F-487E-83D7-EBBE6BAB2233}"/>
              </a:ext>
            </a:extLst>
          </p:cNvPr>
          <p:cNvSpPr txBox="1"/>
          <p:nvPr/>
        </p:nvSpPr>
        <p:spPr>
          <a:xfrm>
            <a:off x="1009944" y="5706222"/>
            <a:ext cx="9906871" cy="646331"/>
          </a:xfrm>
          <a:prstGeom prst="rect">
            <a:avLst/>
          </a:prstGeom>
          <a:noFill/>
        </p:spPr>
        <p:txBody>
          <a:bodyPr wrap="square" rtlCol="0">
            <a:spAutoFit/>
          </a:bodyPr>
          <a:lstStyle/>
          <a:p>
            <a:r>
              <a:rPr lang="en-US" dirty="0"/>
              <a:t>Silva, J. M., &amp; Students for Diversity Now. (2018). </a:t>
            </a:r>
            <a:r>
              <a:rPr lang="en-US" dirty="0">
                <a:hlinkClick r:id="rId3"/>
              </a:rPr>
              <a:t># WEWANTSPACE: Developing Student Activism Through a Decolonial Pedagogy. American Journal of Community Psychology.</a:t>
            </a:r>
            <a:endParaRPr lang="en-US" dirty="0"/>
          </a:p>
        </p:txBody>
      </p:sp>
    </p:spTree>
    <p:extLst>
      <p:ext uri="{BB962C8B-B14F-4D97-AF65-F5344CB8AC3E}">
        <p14:creationId xmlns:p14="http://schemas.microsoft.com/office/powerpoint/2010/main" val="1058966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Exposing and Changing the Oppressive Power Structures</a:t>
            </a:r>
            <a:endParaRPr/>
          </a:p>
        </p:txBody>
      </p:sp>
      <p:sp>
        <p:nvSpPr>
          <p:cNvPr id="143" name="Google Shape;143;p22"/>
          <p:cNvSpPr txBox="1">
            <a:spLocks noGrp="1"/>
          </p:cNvSpPr>
          <p:nvPr>
            <p:ph idx="1"/>
          </p:nvPr>
        </p:nvSpPr>
        <p:spPr>
          <a:xfrm>
            <a:off x="838200" y="1901825"/>
            <a:ext cx="10515600" cy="4351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One of the most effective ways to challenge power and achieve change is through a system over-reaction</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An action is taken in defiance of those in power</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The powerful react by targeting the activist</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The resulting structural violence captures public attention, aiding the activist and exposing the oppressors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Praxis as an Alternative Process</a:t>
            </a:r>
            <a:endParaRPr/>
          </a:p>
        </p:txBody>
      </p:sp>
      <p:sp>
        <p:nvSpPr>
          <p:cNvPr id="151" name="Google Shape;151;p23"/>
          <p:cNvSpPr txBox="1">
            <a:spLocks noGrp="1"/>
          </p:cNvSpPr>
          <p:nvPr>
            <p:ph idx="1"/>
          </p:nvPr>
        </p:nvSpPr>
        <p:spPr>
          <a:xfrm>
            <a:off x="811763" y="1231642"/>
            <a:ext cx="10291666" cy="55610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Praxis provides a framework for the complexities of social and political change </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Cycles of participatory action and research: community input, research, action, and reflection</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These cycles, in turn, lead to small wins in a process that accounts for setbacks</a:t>
            </a:r>
            <a:endParaRPr dirty="0"/>
          </a:p>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 creation of </a:t>
            </a:r>
            <a:r>
              <a:rPr lang="en-US" sz="3000" b="1" dirty="0">
                <a:latin typeface="Times New Roman"/>
                <a:ea typeface="Times New Roman"/>
                <a:cs typeface="Times New Roman"/>
                <a:sym typeface="Times New Roman"/>
              </a:rPr>
              <a:t>alternative settings </a:t>
            </a:r>
            <a:r>
              <a:rPr lang="en-US" sz="3000" dirty="0">
                <a:latin typeface="Times New Roman"/>
                <a:ea typeface="Times New Roman"/>
                <a:cs typeface="Times New Roman"/>
                <a:sym typeface="Times New Roman"/>
              </a:rPr>
              <a:t>helps activists with the </a:t>
            </a:r>
            <a:r>
              <a:rPr lang="en-US" sz="3000" b="1" dirty="0">
                <a:latin typeface="Times New Roman"/>
                <a:ea typeface="Times New Roman"/>
                <a:cs typeface="Times New Roman"/>
                <a:sym typeface="Times New Roman"/>
              </a:rPr>
              <a:t>sustainability</a:t>
            </a:r>
            <a:r>
              <a:rPr lang="en-US" sz="3000" dirty="0">
                <a:latin typeface="Times New Roman"/>
                <a:ea typeface="Times New Roman"/>
                <a:cs typeface="Times New Roman"/>
                <a:sym typeface="Times New Roman"/>
              </a:rPr>
              <a:t> of their campaign when facing challenges and barriers from those in power</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 collaboration between like minded individuals who support and aid one another throughout the change process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Praxis as an Alternative Process</a:t>
            </a:r>
            <a:endParaRPr/>
          </a:p>
        </p:txBody>
      </p:sp>
      <p:sp>
        <p:nvSpPr>
          <p:cNvPr id="151" name="Google Shape;151;p23"/>
          <p:cNvSpPr txBox="1">
            <a:spLocks noGrp="1"/>
          </p:cNvSpPr>
          <p:nvPr>
            <p:ph idx="1"/>
          </p:nvPr>
        </p:nvSpPr>
        <p:spPr>
          <a:xfrm>
            <a:off x="811763" y="1231642"/>
            <a:ext cx="10291666" cy="55610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The creation of </a:t>
            </a:r>
            <a:r>
              <a:rPr lang="en-US" sz="3000" b="1" dirty="0">
                <a:latin typeface="Times New Roman"/>
                <a:ea typeface="Times New Roman"/>
                <a:cs typeface="Times New Roman"/>
                <a:sym typeface="Times New Roman"/>
              </a:rPr>
              <a:t>alternative settings </a:t>
            </a:r>
            <a:r>
              <a:rPr lang="en-US" sz="3000" dirty="0">
                <a:latin typeface="Times New Roman"/>
                <a:ea typeface="Times New Roman"/>
                <a:cs typeface="Times New Roman"/>
                <a:sym typeface="Times New Roman"/>
              </a:rPr>
              <a:t>helps activists with the </a:t>
            </a:r>
            <a:r>
              <a:rPr lang="en-US" sz="3000" b="1" dirty="0">
                <a:latin typeface="Times New Roman"/>
                <a:ea typeface="Times New Roman"/>
                <a:cs typeface="Times New Roman"/>
                <a:sym typeface="Times New Roman"/>
              </a:rPr>
              <a:t>sustainability</a:t>
            </a:r>
            <a:r>
              <a:rPr lang="en-US" sz="3000" dirty="0">
                <a:latin typeface="Times New Roman"/>
                <a:ea typeface="Times New Roman"/>
                <a:cs typeface="Times New Roman"/>
                <a:sym typeface="Times New Roman"/>
              </a:rPr>
              <a:t> of their campaign when facing challenges and barriers from those in power</a:t>
            </a:r>
            <a:endParaRPr dirty="0"/>
          </a:p>
          <a:p>
            <a:pPr marL="685800" lvl="1" indent="-228600" algn="l" rtl="0">
              <a:lnSpc>
                <a:spcPct val="90000"/>
              </a:lnSpc>
              <a:spcBef>
                <a:spcPts val="0"/>
              </a:spcBef>
              <a:spcAft>
                <a:spcPts val="0"/>
              </a:spcAft>
              <a:buClr>
                <a:schemeClr val="dk1"/>
              </a:buClr>
              <a:buSzPts val="3000"/>
              <a:buFont typeface="Noto Sans Symbols"/>
              <a:buChar char="■"/>
            </a:pPr>
            <a:r>
              <a:rPr lang="en-US" sz="3000" dirty="0">
                <a:latin typeface="Times New Roman"/>
                <a:ea typeface="Times New Roman"/>
                <a:cs typeface="Times New Roman"/>
                <a:sym typeface="Times New Roman"/>
              </a:rPr>
              <a:t>A collaboration between like minded individuals who support and aid one another throughout the change process</a:t>
            </a:r>
          </a:p>
          <a:p>
            <a:pPr marL="685800" lvl="1" indent="-228600" algn="l" rtl="0">
              <a:lnSpc>
                <a:spcPct val="90000"/>
              </a:lnSpc>
              <a:spcBef>
                <a:spcPts val="0"/>
              </a:spcBef>
              <a:spcAft>
                <a:spcPts val="0"/>
              </a:spcAft>
              <a:buClr>
                <a:schemeClr val="dk1"/>
              </a:buClr>
              <a:buSzPts val="3000"/>
              <a:buFont typeface="Noto Sans Symbols"/>
              <a:buChar char="■"/>
            </a:pPr>
            <a:endParaRPr dirty="0"/>
          </a:p>
        </p:txBody>
      </p:sp>
      <p:pic>
        <p:nvPicPr>
          <p:cNvPr id="2" name="Picture 1">
            <a:extLst>
              <a:ext uri="{FF2B5EF4-FFF2-40B4-BE49-F238E27FC236}">
                <a16:creationId xmlns:a16="http://schemas.microsoft.com/office/drawing/2014/main" xmlns="" id="{FCCD890A-4DCD-436C-8D3F-2C17A5AB9B3B}"/>
              </a:ext>
            </a:extLst>
          </p:cNvPr>
          <p:cNvPicPr>
            <a:picLocks noChangeAspect="1"/>
          </p:cNvPicPr>
          <p:nvPr/>
        </p:nvPicPr>
        <p:blipFill>
          <a:blip r:embed="rId3"/>
          <a:stretch>
            <a:fillRect/>
          </a:stretch>
        </p:blipFill>
        <p:spPr>
          <a:xfrm>
            <a:off x="7697755" y="3275213"/>
            <a:ext cx="3587453" cy="3582788"/>
          </a:xfrm>
          <a:prstGeom prst="rect">
            <a:avLst/>
          </a:prstGeom>
        </p:spPr>
      </p:pic>
    </p:spTree>
    <p:extLst>
      <p:ext uri="{BB962C8B-B14F-4D97-AF65-F5344CB8AC3E}">
        <p14:creationId xmlns:p14="http://schemas.microsoft.com/office/powerpoint/2010/main" val="1802811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Sustainability of the Campaign Process</a:t>
            </a:r>
            <a:endParaRPr/>
          </a:p>
        </p:txBody>
      </p:sp>
      <p:sp>
        <p:nvSpPr>
          <p:cNvPr id="165" name="Google Shape;165;p2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A logic model can be developed that provides an outline, a theoretical structure of how assets and activities are likely to help obtain short-, intermediate-, and long-term goals</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Examine the success of actions short and long term</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Group discussion and revisions to the activism process</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Pacing the process</a:t>
            </a:r>
            <a:endParaRPr/>
          </a:p>
          <a:p>
            <a:pPr marL="685800" lvl="1" indent="-228600" algn="l" rtl="0">
              <a:lnSpc>
                <a:spcPct val="90000"/>
              </a:lnSpc>
              <a:spcBef>
                <a:spcPts val="0"/>
              </a:spcBef>
              <a:spcAft>
                <a:spcPts val="0"/>
              </a:spcAft>
              <a:buClr>
                <a:schemeClr val="dk1"/>
              </a:buClr>
              <a:buSzPts val="3000"/>
              <a:buFont typeface="Noto Sans Symbols"/>
              <a:buChar char="■"/>
            </a:pPr>
            <a:r>
              <a:rPr lang="en-US" sz="3000">
                <a:latin typeface="Times New Roman"/>
                <a:ea typeface="Times New Roman"/>
                <a:cs typeface="Times New Roman"/>
                <a:sym typeface="Times New Roman"/>
              </a:rPr>
              <a:t>Amplification of grassroots efforts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Times New Roman"/>
              <a:buNone/>
            </a:pPr>
            <a:r>
              <a:rPr lang="en-US">
                <a:latin typeface="Times New Roman"/>
                <a:ea typeface="Times New Roman"/>
                <a:cs typeface="Times New Roman"/>
                <a:sym typeface="Times New Roman"/>
              </a:rPr>
              <a:t>Summing Up</a:t>
            </a:r>
            <a:endParaRPr/>
          </a:p>
        </p:txBody>
      </p:sp>
      <p:sp>
        <p:nvSpPr>
          <p:cNvPr id="173" name="Google Shape;173;p26"/>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000000"/>
              </a:buClr>
              <a:buSzPts val="3000"/>
              <a:buFont typeface="Noto Sans Symbols"/>
              <a:buChar char="•"/>
            </a:pPr>
            <a:r>
              <a:rPr lang="en-US" sz="3000">
                <a:solidFill>
                  <a:srgbClr val="000000"/>
                </a:solidFill>
                <a:latin typeface="Times New Roman"/>
                <a:ea typeface="Times New Roman"/>
                <a:cs typeface="Times New Roman"/>
                <a:sym typeface="Times New Roman"/>
              </a:rPr>
              <a:t>Community psychologists, whether they are practitioners or scholarly activists, try to untangle the blocking points and hurdles to social change</a:t>
            </a:r>
            <a:endParaRPr/>
          </a:p>
          <a:p>
            <a:pPr marL="685800" lvl="1" indent="-228600" algn="l" rtl="0">
              <a:lnSpc>
                <a:spcPct val="90000"/>
              </a:lnSpc>
              <a:spcBef>
                <a:spcPts val="0"/>
              </a:spcBef>
              <a:spcAft>
                <a:spcPts val="0"/>
              </a:spcAft>
              <a:buClr>
                <a:srgbClr val="000000"/>
              </a:buClr>
              <a:buSzPts val="3000"/>
              <a:buFont typeface="Noto Sans Symbols"/>
              <a:buChar char="■"/>
            </a:pPr>
            <a:r>
              <a:rPr lang="en-US" sz="3000">
                <a:solidFill>
                  <a:srgbClr val="000000"/>
                </a:solidFill>
                <a:latin typeface="Times New Roman"/>
                <a:ea typeface="Times New Roman"/>
                <a:cs typeface="Times New Roman"/>
                <a:sym typeface="Times New Roman"/>
              </a:rPr>
              <a:t>Work as a collaborative group</a:t>
            </a:r>
            <a:endParaRPr/>
          </a:p>
          <a:p>
            <a:pPr marL="685800" lvl="1" indent="-228600" algn="l" rtl="0">
              <a:lnSpc>
                <a:spcPct val="90000"/>
              </a:lnSpc>
              <a:spcBef>
                <a:spcPts val="0"/>
              </a:spcBef>
              <a:spcAft>
                <a:spcPts val="0"/>
              </a:spcAft>
              <a:buClr>
                <a:srgbClr val="000000"/>
              </a:buClr>
              <a:buSzPts val="3000"/>
              <a:buFont typeface="Noto Sans Symbols"/>
              <a:buChar char="■"/>
            </a:pPr>
            <a:r>
              <a:rPr lang="en-US" sz="3000">
                <a:solidFill>
                  <a:srgbClr val="000000"/>
                </a:solidFill>
                <a:latin typeface="Times New Roman"/>
                <a:ea typeface="Times New Roman"/>
                <a:cs typeface="Times New Roman"/>
                <a:sym typeface="Times New Roman"/>
              </a:rPr>
              <a:t>Use an ecological lens</a:t>
            </a:r>
            <a:endParaRPr/>
          </a:p>
          <a:p>
            <a:pPr marL="685800" lvl="1" indent="-228600" algn="l" rtl="0">
              <a:lnSpc>
                <a:spcPct val="90000"/>
              </a:lnSpc>
              <a:spcBef>
                <a:spcPts val="0"/>
              </a:spcBef>
              <a:spcAft>
                <a:spcPts val="0"/>
              </a:spcAft>
              <a:buClr>
                <a:srgbClr val="000000"/>
              </a:buClr>
              <a:buSzPts val="3000"/>
              <a:buFont typeface="Noto Sans Symbols"/>
              <a:buChar char="■"/>
            </a:pPr>
            <a:r>
              <a:rPr lang="en-US" sz="3000">
                <a:solidFill>
                  <a:srgbClr val="000000"/>
                </a:solidFill>
                <a:latin typeface="Times New Roman"/>
                <a:ea typeface="Times New Roman"/>
                <a:cs typeface="Times New Roman"/>
                <a:sym typeface="Times New Roman"/>
              </a:rPr>
              <a:t>Self-examine</a:t>
            </a:r>
            <a:endParaRPr/>
          </a:p>
          <a:p>
            <a:pPr marL="685800" lvl="1" indent="-228600" algn="l" rtl="0">
              <a:lnSpc>
                <a:spcPct val="90000"/>
              </a:lnSpc>
              <a:spcBef>
                <a:spcPts val="0"/>
              </a:spcBef>
              <a:spcAft>
                <a:spcPts val="0"/>
              </a:spcAft>
              <a:buClr>
                <a:srgbClr val="000000"/>
              </a:buClr>
              <a:buSzPts val="3000"/>
              <a:buFont typeface="Noto Sans Symbols"/>
              <a:buChar char="■"/>
            </a:pPr>
            <a:r>
              <a:rPr lang="en-US" sz="3000">
                <a:solidFill>
                  <a:srgbClr val="000000"/>
                </a:solidFill>
                <a:latin typeface="Times New Roman"/>
                <a:ea typeface="Times New Roman"/>
                <a:cs typeface="Times New Roman"/>
                <a:sym typeface="Times New Roman"/>
              </a:rPr>
              <a:t>Engage in the praxis process</a:t>
            </a:r>
            <a:endParaRPr/>
          </a:p>
        </p:txBody>
      </p:sp>
    </p:spTree>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xmlns="" name="View" id="{BA0EB5A6-F2D4-4F82-977B-64ADEE4A2A69}" vid="{3969A8A2-35DB-4E3B-8885-16FD2056867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TM03457515[[fn=View]]</Template>
  <TotalTime>75</TotalTime>
  <Words>1000</Words>
  <Application>Microsoft Macintosh PowerPoint</Application>
  <PresentationFormat>Custom</PresentationFormat>
  <Paragraphs>80</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View</vt:lpstr>
      <vt:lpstr>Social and Political Change  Chapter 17 Overview</vt:lpstr>
      <vt:lpstr>Chapter 17 Learning Objectives</vt:lpstr>
      <vt:lpstr>Understanding the Long Game </vt:lpstr>
      <vt:lpstr>Community Psychology and Oppression</vt:lpstr>
      <vt:lpstr>Community Psychology and Oppression, cont.</vt:lpstr>
      <vt:lpstr>Use of Participatory Means</vt:lpstr>
      <vt:lpstr>Means Matter</vt:lpstr>
      <vt:lpstr>Means Matter, cont.</vt:lpstr>
      <vt:lpstr>Class Activity</vt:lpstr>
      <vt:lpstr>Shared Power</vt:lpstr>
      <vt:lpstr>Shared Power in Publication</vt:lpstr>
      <vt:lpstr>Decolonization </vt:lpstr>
      <vt:lpstr>Exposing and Changing the Oppressive Power Structures</vt:lpstr>
      <vt:lpstr>Praxis as an Alternative Process</vt:lpstr>
      <vt:lpstr>Praxis as an Alternative Process</vt:lpstr>
      <vt:lpstr>Sustainability of the Campaign Process</vt:lpstr>
      <vt:lpstr>Summing Up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and Political Change  Chapter 17 Overview</dc:title>
  <dc:creator>Dr. David Banks</dc:creator>
  <cp:lastModifiedBy>Jeana</cp:lastModifiedBy>
  <cp:revision>16</cp:revision>
  <dcterms:modified xsi:type="dcterms:W3CDTF">2020-11-09T20:28:01Z</dcterms:modified>
</cp:coreProperties>
</file>